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6" r:id="rId2"/>
  </p:sldIdLst>
  <p:sldSz cx="9906000" cy="6858000" type="A4"/>
  <p:notesSz cx="7104063" cy="102346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A1C7"/>
    <a:srgbClr val="EAEAEA"/>
    <a:srgbClr val="E8E8E8"/>
    <a:srgbClr val="28A6CE"/>
    <a:srgbClr val="3EB5DA"/>
    <a:srgbClr val="3EA6DA"/>
    <a:srgbClr val="6BBBE3"/>
    <a:srgbClr val="E2E2E2"/>
    <a:srgbClr val="DBAB33"/>
    <a:srgbClr val="05B8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476" autoAdjust="0"/>
    <p:restoredTop sz="94644" autoAdjust="0"/>
  </p:normalViewPr>
  <p:slideViewPr>
    <p:cSldViewPr>
      <p:cViewPr varScale="1">
        <p:scale>
          <a:sx n="107" d="100"/>
          <a:sy n="107" d="100"/>
        </p:scale>
        <p:origin x="168" y="52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2024. 6. 26.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8" name="Picture 5" descr="G:\엠앤에이 솔루션\DANACOID\JPG\CAT5 MAN.JPG">
            <a:extLst>
              <a:ext uri="{FF2B5EF4-FFF2-40B4-BE49-F238E27FC236}">
                <a16:creationId xmlns:a16="http://schemas.microsoft.com/office/drawing/2014/main" id="{B16A9E27-AED7-4576-932D-4C0FDD9E436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3280" y="2"/>
            <a:ext cx="2432720" cy="682154"/>
          </a:xfrm>
          <a:prstGeom prst="rect">
            <a:avLst/>
          </a:prstGeom>
          <a:noFill/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91BF20CE-5D10-47FB-AD08-A1A3734AF9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288" y="92083"/>
            <a:ext cx="1222524" cy="426739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FF82BDCE-92D4-4CAC-8D5A-11D7BDEBCDA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71" b="16255"/>
          <a:stretch/>
        </p:blipFill>
        <p:spPr>
          <a:xfrm>
            <a:off x="29174" y="62562"/>
            <a:ext cx="1077567" cy="601008"/>
          </a:xfrm>
          <a:prstGeom prst="rect">
            <a:avLst/>
          </a:prstGeom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E2402187-6D00-4136-B9C8-2831A163F58A}"/>
              </a:ext>
            </a:extLst>
          </p:cNvPr>
          <p:cNvGrpSpPr/>
          <p:nvPr userDrawn="1"/>
        </p:nvGrpSpPr>
        <p:grpSpPr>
          <a:xfrm>
            <a:off x="1" y="6671046"/>
            <a:ext cx="9906000" cy="195343"/>
            <a:chOff x="2720" y="55380"/>
            <a:chExt cx="12190811" cy="200899"/>
          </a:xfrm>
        </p:grpSpPr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766DE984-5201-4E89-90F7-02E3031A9816}"/>
                </a:ext>
              </a:extLst>
            </p:cNvPr>
            <p:cNvSpPr/>
            <p:nvPr userDrawn="1"/>
          </p:nvSpPr>
          <p:spPr>
            <a:xfrm>
              <a:off x="2720" y="55380"/>
              <a:ext cx="4077056" cy="200899"/>
            </a:xfrm>
            <a:prstGeom prst="rect">
              <a:avLst/>
            </a:prstGeom>
            <a:solidFill>
              <a:srgbClr val="33CCCC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B9186936-C61D-4E82-B4A8-1478DE2C97FE}"/>
                </a:ext>
              </a:extLst>
            </p:cNvPr>
            <p:cNvSpPr/>
            <p:nvPr/>
          </p:nvSpPr>
          <p:spPr>
            <a:xfrm>
              <a:off x="4079775" y="55380"/>
              <a:ext cx="4042387" cy="200899"/>
            </a:xfrm>
            <a:prstGeom prst="rect">
              <a:avLst/>
            </a:prstGeom>
            <a:solidFill>
              <a:srgbClr val="FF33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직사각형 16">
              <a:extLst>
                <a:ext uri="{FF2B5EF4-FFF2-40B4-BE49-F238E27FC236}">
                  <a16:creationId xmlns:a16="http://schemas.microsoft.com/office/drawing/2014/main" id="{B055A78F-4459-42E3-BEDB-C61D78AFCF0E}"/>
                </a:ext>
              </a:extLst>
            </p:cNvPr>
            <p:cNvSpPr/>
            <p:nvPr/>
          </p:nvSpPr>
          <p:spPr>
            <a:xfrm>
              <a:off x="8122162" y="55380"/>
              <a:ext cx="4071369" cy="200899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EE2BFAA9-21BA-400B-B09C-FA6E757F5F49}"/>
              </a:ext>
            </a:extLst>
          </p:cNvPr>
          <p:cNvSpPr txBox="1"/>
          <p:nvPr userDrawn="1"/>
        </p:nvSpPr>
        <p:spPr>
          <a:xfrm>
            <a:off x="4147925" y="6618824"/>
            <a:ext cx="1597163" cy="302611"/>
          </a:xfrm>
          <a:prstGeom prst="rect">
            <a:avLst/>
          </a:prstGeom>
          <a:noFill/>
        </p:spPr>
        <p:txBody>
          <a:bodyPr wrap="none" lIns="132046" tIns="66022" rIns="132046" bIns="66022" rtlCol="0">
            <a:spAutoFit/>
          </a:bodyPr>
          <a:lstStyle/>
          <a:p>
            <a:pPr algn="r"/>
            <a:r>
              <a:rPr lang="en-US" altLang="ko-KR" sz="1100" dirty="0">
                <a:solidFill>
                  <a:srgbClr val="AC2100"/>
                </a:solidFill>
                <a:latin typeface="Malgun Gothic"/>
                <a:ea typeface="굴림" pitchFamily="50" charset="-127"/>
                <a:cs typeface="Malgun Gothic"/>
                <a:sym typeface="Century Gothic" pitchFamily="34" charset="0"/>
              </a:rPr>
              <a:t>www.SOFTGEAR.tech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508F9E4-CDCB-489D-B6FC-1968F99FC441}"/>
              </a:ext>
            </a:extLst>
          </p:cNvPr>
          <p:cNvSpPr txBox="1"/>
          <p:nvPr userDrawn="1"/>
        </p:nvSpPr>
        <p:spPr>
          <a:xfrm>
            <a:off x="6825208" y="6612891"/>
            <a:ext cx="3156886" cy="302611"/>
          </a:xfrm>
          <a:prstGeom prst="rect">
            <a:avLst/>
          </a:prstGeom>
          <a:noFill/>
        </p:spPr>
        <p:txBody>
          <a:bodyPr wrap="none" lIns="132046" tIns="66022" rIns="132046" bIns="66022" rtlCol="0">
            <a:spAutoFit/>
          </a:bodyPr>
          <a:lstStyle/>
          <a:p>
            <a:pPr algn="r"/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Malgun Gothic"/>
                <a:ea typeface="굴림" pitchFamily="50" charset="-127"/>
                <a:cs typeface="Malgun Gothic"/>
                <a:sym typeface="Century Gothic" pitchFamily="34" charset="0"/>
              </a:rPr>
              <a:t>Copyright ⓒ SOFTGEAR  All Rights Reserved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8983C65-DDE2-4F50-82FD-04336BD64C34}"/>
              </a:ext>
            </a:extLst>
          </p:cNvPr>
          <p:cNvSpPr txBox="1"/>
          <p:nvPr userDrawn="1"/>
        </p:nvSpPr>
        <p:spPr>
          <a:xfrm>
            <a:off x="840338" y="6621203"/>
            <a:ext cx="1677314" cy="302611"/>
          </a:xfrm>
          <a:prstGeom prst="rect">
            <a:avLst/>
          </a:prstGeom>
          <a:noFill/>
        </p:spPr>
        <p:txBody>
          <a:bodyPr wrap="none" lIns="132046" tIns="66022" rIns="132046" bIns="66022" rtlCol="0">
            <a:spAutoFit/>
          </a:bodyPr>
          <a:lstStyle/>
          <a:p>
            <a:pPr algn="r"/>
            <a:r>
              <a:rPr lang="en-US" altLang="ko-KR" sz="1100" dirty="0">
                <a:solidFill>
                  <a:srgbClr val="259B98"/>
                </a:solidFill>
                <a:latin typeface="Malgun Gothic"/>
                <a:ea typeface="굴림" pitchFamily="50" charset="-127"/>
                <a:cs typeface="Malgun Gothic"/>
                <a:sym typeface="Century Gothic" pitchFamily="34" charset="0"/>
              </a:rPr>
              <a:t>www.DANACOID.co.kr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2024. 6. 26.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pPr/>
              <a:t>2024. 6. 26.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표 10">
            <a:extLst>
              <a:ext uri="{FF2B5EF4-FFF2-40B4-BE49-F238E27FC236}">
                <a16:creationId xmlns:a16="http://schemas.microsoft.com/office/drawing/2014/main" id="{E8B11AD7-3E07-417F-853C-33118C7714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076066"/>
              </p:ext>
            </p:extLst>
          </p:nvPr>
        </p:nvGraphicFramePr>
        <p:xfrm>
          <a:off x="272480" y="1450195"/>
          <a:ext cx="9401150" cy="521720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856534">
                  <a:extLst>
                    <a:ext uri="{9D8B030D-6E8A-4147-A177-3AD203B41FA5}">
                      <a16:colId xmlns:a16="http://schemas.microsoft.com/office/drawing/2014/main" val="2091117205"/>
                    </a:ext>
                  </a:extLst>
                </a:gridCol>
                <a:gridCol w="5544616">
                  <a:extLst>
                    <a:ext uri="{9D8B030D-6E8A-4147-A177-3AD203B41FA5}">
                      <a16:colId xmlns:a16="http://schemas.microsoft.com/office/drawing/2014/main" val="610348326"/>
                    </a:ext>
                  </a:extLst>
                </a:gridCol>
              </a:tblGrid>
              <a:tr h="2626877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611902"/>
                  </a:ext>
                </a:extLst>
              </a:tr>
              <a:tr h="2590326">
                <a:tc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2998234"/>
                  </a:ext>
                </a:extLst>
              </a:tr>
            </a:tbl>
          </a:graphicData>
        </a:graphic>
      </p:graphicFrame>
      <p:sp>
        <p:nvSpPr>
          <p:cNvPr id="24" name="직사각형 23">
            <a:extLst>
              <a:ext uri="{FF2B5EF4-FFF2-40B4-BE49-F238E27FC236}">
                <a16:creationId xmlns:a16="http://schemas.microsoft.com/office/drawing/2014/main" id="{C59B17B0-D895-4B8B-B40C-BB162E8E177E}"/>
              </a:ext>
            </a:extLst>
          </p:cNvPr>
          <p:cNvSpPr/>
          <p:nvPr/>
        </p:nvSpPr>
        <p:spPr>
          <a:xfrm>
            <a:off x="4376936" y="1196752"/>
            <a:ext cx="5112568" cy="2391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b="1" dirty="0">
                <a:latin typeface="Arial" panose="020B0604020202020204" pitchFamily="34" charset="0"/>
                <a:cs typeface="Arial" panose="020B0604020202020204" pitchFamily="34" charset="0"/>
              </a:rPr>
              <a:t>Technical Specification</a:t>
            </a:r>
          </a:p>
          <a:p>
            <a:pPr marL="171450" indent="-171450">
              <a:lnSpc>
                <a:spcPts val="1760"/>
              </a:lnSpc>
              <a:buFontTx/>
              <a:buChar char="-"/>
            </a:pPr>
            <a:r>
              <a:rPr lang="ko-KR" altLang="en-US" sz="900" dirty="0"/>
              <a:t>출</a:t>
            </a:r>
            <a:r>
              <a:rPr lang="ko-KR" altLang="en-US" sz="900" b="0" i="0" dirty="0">
                <a:effectLst/>
              </a:rPr>
              <a:t>력 해상도</a:t>
            </a:r>
            <a:r>
              <a:rPr lang="en-US" altLang="ko-KR" sz="900" b="0" i="0" dirty="0">
                <a:effectLst/>
              </a:rPr>
              <a:t>: </a:t>
            </a:r>
            <a:r>
              <a:rPr lang="ko-KR" altLang="en-US" sz="900" b="0" i="0" dirty="0">
                <a:effectLst/>
              </a:rPr>
              <a:t>최대 </a:t>
            </a:r>
            <a:r>
              <a:rPr lang="en-US" altLang="ko-KR" sz="900" b="0" i="0" dirty="0">
                <a:effectLst/>
              </a:rPr>
              <a:t>3840</a:t>
            </a:r>
            <a:r>
              <a:rPr lang="en-US" altLang="ko-Kore-KR" sz="900" b="0" i="0" dirty="0">
                <a:effectLst/>
              </a:rPr>
              <a:t>x2160@60Hz</a:t>
            </a:r>
          </a:p>
          <a:p>
            <a:pPr marL="171450" indent="-171450">
              <a:lnSpc>
                <a:spcPts val="1760"/>
              </a:lnSpc>
              <a:buFontTx/>
              <a:buChar char="-"/>
            </a:pPr>
            <a:r>
              <a:rPr lang="ko-KR" altLang="en-US" sz="900" b="0" i="0" dirty="0">
                <a:effectLst/>
              </a:rPr>
              <a:t>비디오 출력 포트</a:t>
            </a:r>
            <a:r>
              <a:rPr lang="en-US" altLang="ko-KR" sz="900" b="0" i="0" dirty="0">
                <a:effectLst/>
              </a:rPr>
              <a:t>: </a:t>
            </a:r>
            <a:r>
              <a:rPr lang="en-US" altLang="ko-Kore-KR" sz="900" b="0" i="0" dirty="0">
                <a:effectLst/>
              </a:rPr>
              <a:t>HDMI x1</a:t>
            </a:r>
          </a:p>
          <a:p>
            <a:pPr marL="171450" indent="-171450">
              <a:lnSpc>
                <a:spcPts val="1760"/>
              </a:lnSpc>
              <a:buFontTx/>
              <a:buChar char="-"/>
            </a:pPr>
            <a:r>
              <a:rPr lang="ko-KR" altLang="en-US" sz="900" b="0" i="0" dirty="0">
                <a:effectLst/>
              </a:rPr>
              <a:t>콘트롤 포트</a:t>
            </a:r>
            <a:r>
              <a:rPr lang="en-US" altLang="ko-KR" sz="900" b="0" i="0" dirty="0">
                <a:effectLst/>
              </a:rPr>
              <a:t>: </a:t>
            </a:r>
            <a:r>
              <a:rPr lang="en-US" altLang="ko-Kore-KR" sz="900" b="0" i="0" dirty="0">
                <a:effectLst/>
              </a:rPr>
              <a:t>RS-232 x2, RS-485 x1, I/O x1, </a:t>
            </a:r>
            <a:r>
              <a:rPr lang="ko-KR" altLang="en-US" sz="900" b="0" i="0" dirty="0">
                <a:effectLst/>
              </a:rPr>
              <a:t>릴레이 </a:t>
            </a:r>
            <a:r>
              <a:rPr lang="en-US" altLang="ko-Kore-KR" sz="900" b="0" i="0" dirty="0">
                <a:effectLst/>
              </a:rPr>
              <a:t>x1</a:t>
            </a:r>
          </a:p>
          <a:p>
            <a:pPr marL="171450" indent="-171450">
              <a:lnSpc>
                <a:spcPts val="1760"/>
              </a:lnSpc>
              <a:buFontTx/>
              <a:buChar char="-"/>
            </a:pPr>
            <a:r>
              <a:rPr lang="ko-KR" altLang="en-US" sz="900" b="0" i="0" dirty="0">
                <a:effectLst/>
              </a:rPr>
              <a:t>오디오 입력 포트</a:t>
            </a:r>
            <a:r>
              <a:rPr lang="en-US" altLang="ko-KR" sz="900" b="0" i="0" dirty="0">
                <a:effectLst/>
              </a:rPr>
              <a:t>: </a:t>
            </a:r>
            <a:r>
              <a:rPr lang="ko-KR" altLang="en-US" sz="900" b="0" i="0" dirty="0">
                <a:effectLst/>
              </a:rPr>
              <a:t>라인 입력 </a:t>
            </a:r>
            <a:r>
              <a:rPr lang="en-US" altLang="ko-Kore-KR" sz="900" b="0" i="0" dirty="0">
                <a:effectLst/>
              </a:rPr>
              <a:t>x1</a:t>
            </a:r>
          </a:p>
          <a:p>
            <a:pPr marL="171450" indent="-171450">
              <a:lnSpc>
                <a:spcPts val="1760"/>
              </a:lnSpc>
              <a:buFontTx/>
              <a:buChar char="-"/>
            </a:pPr>
            <a:r>
              <a:rPr lang="ko-KR" altLang="en-US" sz="900" b="0" i="0" dirty="0">
                <a:effectLst/>
              </a:rPr>
              <a:t>오디오 출력 포트</a:t>
            </a:r>
            <a:r>
              <a:rPr lang="en-US" altLang="ko-KR" sz="900" b="0" i="0" dirty="0">
                <a:effectLst/>
              </a:rPr>
              <a:t>: </a:t>
            </a:r>
            <a:r>
              <a:rPr lang="ko-KR" altLang="en-US" sz="900" b="0" i="0" dirty="0">
                <a:effectLst/>
              </a:rPr>
              <a:t>라인 출력 </a:t>
            </a:r>
            <a:r>
              <a:rPr lang="en-US" altLang="ko-Kore-KR" sz="900" b="0" i="0" dirty="0">
                <a:effectLst/>
              </a:rPr>
              <a:t>x1</a:t>
            </a:r>
          </a:p>
          <a:p>
            <a:pPr marL="171450" indent="-171450">
              <a:lnSpc>
                <a:spcPts val="1760"/>
              </a:lnSpc>
              <a:buFontTx/>
              <a:buChar char="-"/>
            </a:pPr>
            <a:r>
              <a:rPr lang="ko-KR" altLang="en-US" sz="900" dirty="0"/>
              <a:t>네트워크 포트</a:t>
            </a:r>
            <a:r>
              <a:rPr lang="en-US" altLang="ko-KR" sz="900" dirty="0"/>
              <a:t>:</a:t>
            </a:r>
            <a:r>
              <a:rPr lang="ko-KR" altLang="en-US" sz="900" dirty="0"/>
              <a:t> </a:t>
            </a:r>
            <a:r>
              <a:rPr lang="en-US" altLang="ko-KR" sz="900" dirty="0"/>
              <a:t>RJ-45 x2, SFP x2</a:t>
            </a:r>
          </a:p>
          <a:p>
            <a:pPr marL="171450" indent="-171450">
              <a:lnSpc>
                <a:spcPts val="1760"/>
              </a:lnSpc>
              <a:buFontTx/>
              <a:buChar char="-"/>
            </a:pPr>
            <a:r>
              <a:rPr lang="en-US" altLang="ko-Kore-KR" sz="900" dirty="0"/>
              <a:t>USB </a:t>
            </a:r>
            <a:r>
              <a:rPr lang="ko-KR" altLang="en-US" sz="900" dirty="0"/>
              <a:t>포트</a:t>
            </a:r>
            <a:r>
              <a:rPr lang="en-US" altLang="ko-KR" sz="900" dirty="0"/>
              <a:t>:</a:t>
            </a:r>
            <a:r>
              <a:rPr lang="ko-KR" altLang="en-US" sz="900" dirty="0"/>
              <a:t> </a:t>
            </a:r>
            <a:r>
              <a:rPr lang="en-US" altLang="ko-KR" sz="900"/>
              <a:t>USB x4</a:t>
            </a:r>
            <a:endParaRPr lang="en-US" altLang="ko-KR" sz="900" dirty="0"/>
          </a:p>
          <a:p>
            <a:pPr marL="171450" indent="-171450">
              <a:lnSpc>
                <a:spcPts val="1760"/>
              </a:lnSpc>
              <a:buFontTx/>
              <a:buChar char="-"/>
            </a:pPr>
            <a:r>
              <a:rPr lang="ko-KR" altLang="en-US" sz="900" dirty="0"/>
              <a:t>디스플레이</a:t>
            </a:r>
            <a:r>
              <a:rPr lang="en-US" altLang="ko-KR" sz="900" dirty="0"/>
              <a:t>:</a:t>
            </a:r>
            <a:r>
              <a:rPr lang="ko-KR" altLang="en-US" sz="900" dirty="0"/>
              <a:t> 내장형 </a:t>
            </a:r>
            <a:r>
              <a:rPr lang="en-US" altLang="ko-KR" sz="900" dirty="0"/>
              <a:t>OLED </a:t>
            </a:r>
            <a:r>
              <a:rPr lang="ko-KR" altLang="en-US" sz="900" dirty="0"/>
              <a:t>창</a:t>
            </a:r>
            <a:endParaRPr lang="en-US" altLang="ko-KR" sz="900" dirty="0"/>
          </a:p>
          <a:p>
            <a:pPr marL="171450" indent="-171450">
              <a:lnSpc>
                <a:spcPts val="1760"/>
              </a:lnSpc>
              <a:buFontTx/>
              <a:buChar char="-"/>
            </a:pPr>
            <a:r>
              <a:rPr lang="ko-KR" altLang="en-US" sz="900" dirty="0"/>
              <a:t>전원 공급</a:t>
            </a:r>
            <a:r>
              <a:rPr lang="en-US" altLang="ko-KR" sz="900" dirty="0"/>
              <a:t>:</a:t>
            </a:r>
            <a:r>
              <a:rPr lang="ko-KR" altLang="en-US" sz="900" dirty="0"/>
              <a:t> </a:t>
            </a:r>
            <a:r>
              <a:rPr lang="en-US" altLang="ko-KR" sz="900" dirty="0"/>
              <a:t>12V/2A DC </a:t>
            </a:r>
            <a:r>
              <a:rPr lang="ko-KR" altLang="en-US" sz="900" dirty="0"/>
              <a:t>또는  </a:t>
            </a:r>
            <a:r>
              <a:rPr lang="en-US" altLang="ko-KR" sz="900" dirty="0"/>
              <a:t>PoE</a:t>
            </a:r>
            <a:endParaRPr lang="en-US" altLang="ko-Kore-KR" sz="900" b="0" i="0" dirty="0">
              <a:effectLst/>
            </a:endParaRPr>
          </a:p>
        </p:txBody>
      </p:sp>
      <p:sp>
        <p:nvSpPr>
          <p:cNvPr id="26" name="모서리가 둥근 직사각형 17">
            <a:extLst>
              <a:ext uri="{FF2B5EF4-FFF2-40B4-BE49-F238E27FC236}">
                <a16:creationId xmlns:a16="http://schemas.microsoft.com/office/drawing/2014/main" id="{17907B41-FBDB-4E0B-9D15-220756E8C440}"/>
              </a:ext>
            </a:extLst>
          </p:cNvPr>
          <p:cNvSpPr/>
          <p:nvPr/>
        </p:nvSpPr>
        <p:spPr bwMode="auto">
          <a:xfrm rot="16200000">
            <a:off x="4775055" y="-3593854"/>
            <a:ext cx="396000" cy="911311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4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DyneCloud</a:t>
            </a:r>
            <a:r>
              <a:rPr lang="en-US" altLang="ko-KR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4K60P H.265 KVM </a:t>
            </a:r>
            <a:r>
              <a:rPr lang="ko-KR" altLang="en-US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리시버</a:t>
            </a:r>
            <a:r>
              <a:rPr lang="en-US" altLang="ko-KR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DY-900K/RX</a:t>
            </a: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214460DA-C67E-4066-9452-824DEA1E46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0552" y="1992690"/>
            <a:ext cx="2671541" cy="1216436"/>
          </a:xfrm>
          <a:prstGeom prst="rect">
            <a:avLst/>
          </a:prstGeom>
        </p:spPr>
      </p:pic>
      <p:sp>
        <p:nvSpPr>
          <p:cNvPr id="22" name="직사각형 21">
            <a:extLst>
              <a:ext uri="{FF2B5EF4-FFF2-40B4-BE49-F238E27FC236}">
                <a16:creationId xmlns:a16="http://schemas.microsoft.com/office/drawing/2014/main" id="{01EBB4F7-F8F0-448A-ABD8-CF32AC0FACD1}"/>
              </a:ext>
            </a:extLst>
          </p:cNvPr>
          <p:cNvSpPr/>
          <p:nvPr/>
        </p:nvSpPr>
        <p:spPr>
          <a:xfrm>
            <a:off x="704528" y="4095066"/>
            <a:ext cx="8640960" cy="2692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b="1" dirty="0">
                <a:latin typeface="Arial" panose="020B0604020202020204" pitchFamily="34" charset="0"/>
                <a:cs typeface="Arial" panose="020B0604020202020204" pitchFamily="34" charset="0"/>
              </a:rPr>
              <a:t>Features</a:t>
            </a:r>
          </a:p>
          <a:p>
            <a:pPr algn="l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b="0" i="0" dirty="0">
                <a:effectLst/>
              </a:rPr>
              <a:t> </a:t>
            </a:r>
            <a:r>
              <a:rPr lang="ko-KR" altLang="en-US" sz="1000" b="0" i="0" dirty="0" err="1">
                <a:effectLst/>
              </a:rPr>
              <a:t>분산형</a:t>
            </a:r>
            <a:r>
              <a:rPr lang="ko-KR" altLang="en-US" sz="1000" b="0" i="0" dirty="0">
                <a:effectLst/>
              </a:rPr>
              <a:t> 통합 아키텍처는 어떤 장치의 고장이라도 전체 시스템에 영향을 미치지 않으므로 높은 </a:t>
            </a:r>
            <a:r>
              <a:rPr lang="ko-KR" altLang="en-US" sz="1000" b="0" i="0" dirty="0" err="1">
                <a:effectLst/>
              </a:rPr>
              <a:t>내결함성과</a:t>
            </a:r>
            <a:r>
              <a:rPr lang="ko-KR" altLang="en-US" sz="1000" b="0" i="0" dirty="0">
                <a:effectLst/>
              </a:rPr>
              <a:t> 원활하고 중단 없는 작동을 제공</a:t>
            </a:r>
            <a:r>
              <a:rPr lang="en-US" altLang="ko-KR" sz="1000" b="0" i="0" dirty="0">
                <a:effectLst/>
              </a:rPr>
              <a:t>.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b="0" i="0" dirty="0">
                <a:effectLst/>
              </a:rPr>
              <a:t> </a:t>
            </a:r>
            <a:r>
              <a:rPr lang="ko-KR" altLang="en-US" sz="1000" b="0" i="0" dirty="0">
                <a:effectLst/>
              </a:rPr>
              <a:t>분산 노드는 내장된 하드웨어 아키텍처를 지원하며 </a:t>
            </a:r>
            <a:r>
              <a:rPr lang="en-US" altLang="ko-Kore-KR" sz="1000" b="0" i="0" dirty="0">
                <a:effectLst/>
              </a:rPr>
              <a:t>Windows </a:t>
            </a:r>
            <a:r>
              <a:rPr lang="ko-KR" altLang="en-US" sz="1000" b="0" i="0" dirty="0">
                <a:effectLst/>
              </a:rPr>
              <a:t>운영 체제가 </a:t>
            </a:r>
            <a:r>
              <a:rPr lang="ko-KR" altLang="en-US" sz="1000" dirty="0"/>
              <a:t>불필요함</a:t>
            </a:r>
            <a:r>
              <a:rPr lang="en-US" altLang="ko-KR" sz="1000" dirty="0"/>
              <a:t>.</a:t>
            </a:r>
            <a:endParaRPr lang="ko-KR" altLang="en-US" sz="1000" b="0" i="0" dirty="0">
              <a:effectLst/>
            </a:endParaRP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b="0" i="0" dirty="0">
                <a:effectLst/>
              </a:rPr>
              <a:t> </a:t>
            </a:r>
            <a:r>
              <a:rPr lang="ko-KR" altLang="en-US" sz="1000" b="0" i="0" dirty="0">
                <a:effectLst/>
              </a:rPr>
              <a:t>위치</a:t>
            </a:r>
            <a:r>
              <a:rPr lang="en-US" altLang="ko-KR" sz="1000" b="0" i="0" dirty="0">
                <a:effectLst/>
              </a:rPr>
              <a:t>, </a:t>
            </a:r>
            <a:r>
              <a:rPr lang="ko-KR" altLang="en-US" sz="1000" b="0" i="0" dirty="0">
                <a:effectLst/>
              </a:rPr>
              <a:t>크기 색상 등을 포함한 자막 설정 지원</a:t>
            </a:r>
            <a:r>
              <a:rPr lang="en-US" altLang="ko-KR" sz="1000" b="0" i="0" dirty="0">
                <a:effectLst/>
              </a:rPr>
              <a:t>.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ore-KR" sz="1000" b="0" i="0" dirty="0">
                <a:effectLst/>
              </a:rPr>
              <a:t> H.265</a:t>
            </a:r>
            <a:r>
              <a:rPr lang="ko-KR" altLang="en-US" sz="1000" b="0" i="0" dirty="0">
                <a:effectLst/>
              </a:rPr>
              <a:t>의 하드웨어 실시간 </a:t>
            </a:r>
            <a:r>
              <a:rPr lang="en-US" altLang="ko-KR" sz="1000" b="0" i="0" dirty="0">
                <a:effectLst/>
              </a:rPr>
              <a:t>4</a:t>
            </a:r>
            <a:r>
              <a:rPr lang="en-US" altLang="ko-Kore-KR" sz="1000" b="0" i="0" dirty="0">
                <a:effectLst/>
              </a:rPr>
              <a:t>K@60fps </a:t>
            </a:r>
            <a:r>
              <a:rPr lang="ko-KR" altLang="en-US" sz="1000" b="0" i="0" dirty="0" err="1">
                <a:effectLst/>
              </a:rPr>
              <a:t>디코딩을</a:t>
            </a:r>
            <a:r>
              <a:rPr lang="ko-KR" altLang="en-US" sz="1000" b="0" i="0" dirty="0">
                <a:effectLst/>
              </a:rPr>
              <a:t> 지원</a:t>
            </a:r>
            <a:r>
              <a:rPr lang="en-US" altLang="ko-KR" sz="1000" b="0" i="0" dirty="0">
                <a:effectLst/>
              </a:rPr>
              <a:t>.</a:t>
            </a:r>
            <a:r>
              <a:rPr lang="ko-KR" altLang="en-US" sz="1000" b="0" i="0" dirty="0">
                <a:effectLst/>
              </a:rPr>
              <a:t> </a:t>
            </a:r>
            <a:r>
              <a:rPr lang="en-US" altLang="ko-Kore-KR" sz="1000" b="0" i="0" dirty="0">
                <a:effectLst/>
              </a:rPr>
              <a:t>H.264</a:t>
            </a:r>
            <a:r>
              <a:rPr lang="ko-KR" altLang="en-US" sz="1000" b="0" i="0" dirty="0">
                <a:effectLst/>
              </a:rPr>
              <a:t>와 하위 호환</a:t>
            </a:r>
            <a:r>
              <a:rPr lang="en-US" altLang="ko-KR" sz="1000" b="0" i="0" dirty="0">
                <a:effectLst/>
              </a:rPr>
              <a:t>.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b="0" i="0" dirty="0">
                <a:effectLst/>
              </a:rPr>
              <a:t> </a:t>
            </a:r>
            <a:r>
              <a:rPr lang="ko-KR" altLang="en-US" sz="1000" b="0" i="0" dirty="0">
                <a:effectLst/>
              </a:rPr>
              <a:t>비디오 신호 오버레이</a:t>
            </a:r>
            <a:r>
              <a:rPr lang="en-US" altLang="ko-KR" sz="1000" b="0" i="0" dirty="0">
                <a:effectLst/>
              </a:rPr>
              <a:t>, </a:t>
            </a:r>
            <a:r>
              <a:rPr lang="ko-KR" altLang="en-US" sz="1000" b="0" i="0" dirty="0">
                <a:effectLst/>
              </a:rPr>
              <a:t>로밍</a:t>
            </a:r>
            <a:r>
              <a:rPr lang="en-US" altLang="ko-KR" sz="1000" b="0" i="0" dirty="0">
                <a:effectLst/>
              </a:rPr>
              <a:t>, </a:t>
            </a:r>
            <a:r>
              <a:rPr lang="en-US" altLang="ko-Kore-KR" sz="1000" b="0" i="0" dirty="0">
                <a:effectLst/>
              </a:rPr>
              <a:t>PIP(Picture-in-Picture), </a:t>
            </a:r>
            <a:r>
              <a:rPr lang="ko-KR" altLang="en-US" sz="1000" b="0" i="0" dirty="0">
                <a:effectLst/>
              </a:rPr>
              <a:t>프리셋 관리 등을 지원</a:t>
            </a:r>
            <a:r>
              <a:rPr lang="en-US" altLang="ko-KR" sz="1000" b="0" i="0" dirty="0">
                <a:effectLst/>
              </a:rPr>
              <a:t>.</a:t>
            </a: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b="0" i="0" dirty="0">
                <a:effectLst/>
              </a:rPr>
              <a:t> </a:t>
            </a:r>
            <a:r>
              <a:rPr lang="ko-KR" altLang="en-US" sz="1000" b="0" i="0" dirty="0">
                <a:effectLst/>
              </a:rPr>
              <a:t>듀얼 네트워크 </a:t>
            </a:r>
            <a:r>
              <a:rPr lang="ko-KR" altLang="en-US" sz="1000" b="0" i="0" dirty="0" err="1">
                <a:effectLst/>
              </a:rPr>
              <a:t>핫</a:t>
            </a:r>
            <a:r>
              <a:rPr lang="ko-KR" altLang="en-US" sz="1000" b="0" i="0" dirty="0">
                <a:effectLst/>
              </a:rPr>
              <a:t> 백업 지원</a:t>
            </a:r>
            <a:r>
              <a:rPr lang="en-US" altLang="ko-KR" sz="1000" dirty="0"/>
              <a:t>.</a:t>
            </a:r>
            <a:endParaRPr lang="ko-KR" altLang="en-US" sz="1000" b="0" i="0" dirty="0">
              <a:effectLst/>
            </a:endParaRP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b="0" i="0" dirty="0">
                <a:effectLst/>
              </a:rPr>
              <a:t> </a:t>
            </a:r>
            <a:r>
              <a:rPr lang="ko-KR" altLang="en-US" sz="1000" b="0" i="0" dirty="0">
                <a:effectLst/>
              </a:rPr>
              <a:t>듀얼 전원 공급 장치</a:t>
            </a:r>
            <a:r>
              <a:rPr lang="en-US" altLang="ko-KR" sz="1000" b="0" i="0" dirty="0">
                <a:effectLst/>
              </a:rPr>
              <a:t>, </a:t>
            </a:r>
            <a:r>
              <a:rPr lang="en-US" altLang="ko-Kore-KR" sz="1000" b="0" i="0" dirty="0">
                <a:effectLst/>
              </a:rPr>
              <a:t>PoE </a:t>
            </a:r>
            <a:r>
              <a:rPr lang="ko-KR" altLang="en-US" sz="1000" b="0" i="0" dirty="0">
                <a:effectLst/>
              </a:rPr>
              <a:t>및 </a:t>
            </a:r>
            <a:r>
              <a:rPr lang="en-US" altLang="ko-Kore-KR" sz="1000" b="0" i="0" dirty="0">
                <a:effectLst/>
              </a:rPr>
              <a:t>DC </a:t>
            </a:r>
            <a:r>
              <a:rPr lang="ko-KR" altLang="en-US" sz="1000" b="0" i="0" dirty="0">
                <a:effectLst/>
              </a:rPr>
              <a:t>전원 공급 장치 제공</a:t>
            </a:r>
            <a:r>
              <a:rPr lang="en-US" altLang="ko-KR" sz="1000" b="0" i="0" dirty="0">
                <a:effectLst/>
              </a:rPr>
              <a:t>.</a:t>
            </a:r>
            <a:endParaRPr lang="ko-KR" altLang="en-US" sz="1000" b="0" i="0" dirty="0">
              <a:effectLst/>
            </a:endParaRPr>
          </a:p>
          <a:p>
            <a:pPr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b="0" i="0" dirty="0">
                <a:effectLst/>
              </a:rPr>
              <a:t> </a:t>
            </a:r>
            <a:r>
              <a:rPr lang="ko-KR" altLang="en-US" sz="1000" b="0" i="0" dirty="0">
                <a:effectLst/>
              </a:rPr>
              <a:t>내장형 </a:t>
            </a:r>
            <a:r>
              <a:rPr lang="en-US" altLang="ko-Kore-KR" sz="1000" b="0" i="0" dirty="0">
                <a:effectLst/>
              </a:rPr>
              <a:t>OLED </a:t>
            </a:r>
            <a:r>
              <a:rPr lang="ko-KR" altLang="en-US" sz="1000" b="0" i="0" dirty="0">
                <a:effectLst/>
              </a:rPr>
              <a:t>창</a:t>
            </a:r>
            <a:r>
              <a:rPr lang="en-US" altLang="ko-KR" sz="1000" b="0" i="0" dirty="0">
                <a:effectLst/>
              </a:rPr>
              <a:t>.</a:t>
            </a:r>
            <a:endParaRPr lang="ko-KR" altLang="en-US" sz="1000" b="0" i="0" dirty="0">
              <a:effectLst/>
            </a:endParaRPr>
          </a:p>
          <a:p>
            <a:pPr fontAlgn="base">
              <a:buFont typeface="Arial" panose="020B0604020202020204" pitchFamily="34" charset="0"/>
              <a:buChar char="•"/>
            </a:pPr>
            <a:endParaRPr lang="en-US" altLang="ko-KR" sz="900" b="0" i="0" dirty="0">
              <a:effectLst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altLang="ko-KR" sz="900" b="0" i="0" dirty="0">
              <a:effectLst/>
            </a:endParaRPr>
          </a:p>
          <a:p>
            <a:pPr>
              <a:lnSpc>
                <a:spcPct val="150000"/>
              </a:lnSpc>
            </a:pPr>
            <a:endParaRPr lang="en-US" altLang="ko-KR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350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5315</TotalTime>
  <Words>187</Words>
  <Application>Microsoft Macintosh PowerPoint</Application>
  <PresentationFormat>A4 용지(210x297mm)</PresentationFormat>
  <Paragraphs>21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Malgun Gothic</vt:lpstr>
      <vt:lpstr>Malgun Gothic</vt:lpstr>
      <vt:lpstr>Arial</vt:lpstr>
      <vt:lpstr>Office 테마</vt:lpstr>
      <vt:lpstr>PowerPoint 프레젠테이션</vt:lpstr>
    </vt:vector>
  </TitlesOfParts>
  <Company>R&amp;D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Microsoft Corporation</dc:creator>
  <cp:lastModifiedBy>Hojung Jeong</cp:lastModifiedBy>
  <cp:revision>514</cp:revision>
  <cp:lastPrinted>2018-01-08T09:46:35Z</cp:lastPrinted>
  <dcterms:created xsi:type="dcterms:W3CDTF">2006-10-05T04:04:58Z</dcterms:created>
  <dcterms:modified xsi:type="dcterms:W3CDTF">2024-06-26T06:33:08Z</dcterms:modified>
</cp:coreProperties>
</file>